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81" r:id="rId4"/>
    <p:sldId id="272" r:id="rId5"/>
    <p:sldId id="273" r:id="rId6"/>
    <p:sldId id="274" r:id="rId7"/>
    <p:sldId id="276" r:id="rId8"/>
    <p:sldId id="282" r:id="rId9"/>
    <p:sldId id="277" r:id="rId10"/>
    <p:sldId id="261" r:id="rId11"/>
    <p:sldId id="262" r:id="rId12"/>
    <p:sldId id="283" r:id="rId13"/>
    <p:sldId id="263" r:id="rId14"/>
    <p:sldId id="264" r:id="rId15"/>
    <p:sldId id="265" r:id="rId16"/>
    <p:sldId id="286" r:id="rId17"/>
    <p:sldId id="266" r:id="rId18"/>
    <p:sldId id="275" r:id="rId19"/>
    <p:sldId id="284" r:id="rId20"/>
    <p:sldId id="285" r:id="rId21"/>
    <p:sldId id="267" r:id="rId22"/>
    <p:sldId id="287" r:id="rId23"/>
    <p:sldId id="269" r:id="rId24"/>
    <p:sldId id="268" r:id="rId25"/>
    <p:sldId id="270" r:id="rId26"/>
    <p:sldId id="271" r:id="rId27"/>
    <p:sldId id="259" r:id="rId28"/>
    <p:sldId id="278" r:id="rId29"/>
    <p:sldId id="258" r:id="rId30"/>
    <p:sldId id="279" r:id="rId31"/>
    <p:sldId id="260" r:id="rId32"/>
    <p:sldId id="280" r:id="rId3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63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2D1-6CA1-43C0-9DE1-A0D6269C37F1}" type="datetimeFigureOut">
              <a:rPr lang="he-IL" smtClean="0"/>
              <a:pPr/>
              <a:t>כ"א/כסלו/תשע"א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9E3B-B639-41E8-9DE9-E64897C30EA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2D1-6CA1-43C0-9DE1-A0D6269C37F1}" type="datetimeFigureOut">
              <a:rPr lang="he-IL" smtClean="0"/>
              <a:pPr/>
              <a:t>כ"א/כסלו/תשע"א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9E3B-B639-41E8-9DE9-E64897C30EA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2D1-6CA1-43C0-9DE1-A0D6269C37F1}" type="datetimeFigureOut">
              <a:rPr lang="he-IL" smtClean="0"/>
              <a:pPr/>
              <a:t>כ"א/כסלו/תשע"א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9E3B-B639-41E8-9DE9-E64897C30EA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2D1-6CA1-43C0-9DE1-A0D6269C37F1}" type="datetimeFigureOut">
              <a:rPr lang="he-IL" smtClean="0"/>
              <a:pPr/>
              <a:t>כ"א/כסלו/תשע"א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9E3B-B639-41E8-9DE9-E64897C30EA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2D1-6CA1-43C0-9DE1-A0D6269C37F1}" type="datetimeFigureOut">
              <a:rPr lang="he-IL" smtClean="0"/>
              <a:pPr/>
              <a:t>כ"א/כסלו/תשע"א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9E3B-B639-41E8-9DE9-E64897C30EA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2D1-6CA1-43C0-9DE1-A0D6269C37F1}" type="datetimeFigureOut">
              <a:rPr lang="he-IL" smtClean="0"/>
              <a:pPr/>
              <a:t>כ"א/כסלו/תשע"א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9E3B-B639-41E8-9DE9-E64897C30EA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2D1-6CA1-43C0-9DE1-A0D6269C37F1}" type="datetimeFigureOut">
              <a:rPr lang="he-IL" smtClean="0"/>
              <a:pPr/>
              <a:t>כ"א/כסלו/תשע"א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9E3B-B639-41E8-9DE9-E64897C30EA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2D1-6CA1-43C0-9DE1-A0D6269C37F1}" type="datetimeFigureOut">
              <a:rPr lang="he-IL" smtClean="0"/>
              <a:pPr/>
              <a:t>כ"א/כסלו/תשע"א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9E3B-B639-41E8-9DE9-E64897C30EA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2D1-6CA1-43C0-9DE1-A0D6269C37F1}" type="datetimeFigureOut">
              <a:rPr lang="he-IL" smtClean="0"/>
              <a:pPr/>
              <a:t>כ"א/כסלו/תשע"א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9E3B-B639-41E8-9DE9-E64897C30EA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2D1-6CA1-43C0-9DE1-A0D6269C37F1}" type="datetimeFigureOut">
              <a:rPr lang="he-IL" smtClean="0"/>
              <a:pPr/>
              <a:t>כ"א/כסלו/תשע"א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9E3B-B639-41E8-9DE9-E64897C30EA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2D1-6CA1-43C0-9DE1-A0D6269C37F1}" type="datetimeFigureOut">
              <a:rPr lang="he-IL" smtClean="0"/>
              <a:pPr/>
              <a:t>כ"א/כסלו/תשע"א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9E3B-B639-41E8-9DE9-E64897C30EA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9E2D1-6CA1-43C0-9DE1-A0D6269C37F1}" type="datetimeFigureOut">
              <a:rPr lang="he-IL" smtClean="0"/>
              <a:pPr/>
              <a:t>כ"א/כסלו/תשע"א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59E3B-B639-41E8-9DE9-E64897C30EA9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d/da/NYC_Montage_12_by_Jleon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4102224" cy="3123778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smtClean="0"/>
              <a:t>Conference Report: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Recomb</a:t>
            </a:r>
            <a:r>
              <a:rPr lang="en-US" dirty="0" smtClean="0"/>
              <a:t> Satellite</a:t>
            </a:r>
            <a:br>
              <a:rPr lang="en-US" dirty="0" smtClean="0"/>
            </a:br>
            <a:r>
              <a:rPr lang="en-US" dirty="0" smtClean="0"/>
              <a:t>NYC, Nov 2010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3816424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DREAM, </a:t>
            </a:r>
          </a:p>
          <a:p>
            <a:pPr rtl="0"/>
            <a:r>
              <a:rPr lang="en-US" dirty="0" smtClean="0"/>
              <a:t>Systems Biology and Regulatory Genomics</a:t>
            </a:r>
            <a:endParaRPr lang="he-IL" dirty="0"/>
          </a:p>
        </p:txBody>
      </p:sp>
      <p:pic>
        <p:nvPicPr>
          <p:cNvPr id="1026" name="Picture 2" descr="File:NYC Montage 12 by Jle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422910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Computational Identification of specific </a:t>
            </a:r>
            <a:r>
              <a:rPr lang="en-US" dirty="0" err="1" smtClean="0"/>
              <a:t>cis</a:t>
            </a:r>
            <a:r>
              <a:rPr lang="en-US" dirty="0" smtClean="0"/>
              <a:t>-regulatory elements using sequence and expression 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 algn="l" rtl="0">
              <a:buNone/>
            </a:pPr>
            <a:r>
              <a:rPr lang="en-US" dirty="0" err="1" smtClean="0"/>
              <a:t>Rahul</a:t>
            </a:r>
            <a:r>
              <a:rPr lang="en-US" dirty="0" smtClean="0"/>
              <a:t> </a:t>
            </a:r>
            <a:r>
              <a:rPr lang="en-US" dirty="0" err="1" smtClean="0"/>
              <a:t>Karnik</a:t>
            </a:r>
            <a:r>
              <a:rPr lang="en-US" dirty="0" smtClean="0"/>
              <a:t>, </a:t>
            </a:r>
            <a:r>
              <a:rPr lang="en-US" dirty="0" err="1" smtClean="0"/>
              <a:t>Michale</a:t>
            </a:r>
            <a:r>
              <a:rPr lang="en-US" dirty="0" smtClean="0"/>
              <a:t> </a:t>
            </a:r>
            <a:r>
              <a:rPr lang="en-US" dirty="0" err="1" smtClean="0"/>
              <a:t>Beeer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Department of Biomedical Engineering, Johns Hopkins University School of Medicine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Introduction</a:t>
            </a:r>
            <a:endParaRPr lang="he-IL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Current approaches to motif finding typically</a:t>
            </a:r>
          </a:p>
          <a:p>
            <a:pPr algn="l" rtl="0">
              <a:buNone/>
            </a:pPr>
            <a:r>
              <a:rPr lang="en-US" dirty="0"/>
              <a:t>consist of two </a:t>
            </a:r>
            <a:r>
              <a:rPr lang="en-US" dirty="0" smtClean="0"/>
              <a:t>steps:</a:t>
            </a: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Identification </a:t>
            </a:r>
            <a:r>
              <a:rPr lang="en-US" dirty="0"/>
              <a:t>of sets of co-regulated </a:t>
            </a:r>
            <a:r>
              <a:rPr lang="en-US" dirty="0" smtClean="0"/>
              <a:t>genes based </a:t>
            </a:r>
            <a:r>
              <a:rPr lang="en-US" dirty="0"/>
              <a:t>on their expression patterns, </a:t>
            </a:r>
            <a:r>
              <a:rPr lang="en-US" dirty="0" smtClean="0"/>
              <a:t>usually by </a:t>
            </a:r>
            <a:r>
              <a:rPr lang="en-US" dirty="0"/>
              <a:t>clustering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Searching </a:t>
            </a:r>
            <a:r>
              <a:rPr lang="en-US" dirty="0"/>
              <a:t>for overrepresented </a:t>
            </a:r>
            <a:r>
              <a:rPr lang="en-US" dirty="0" smtClean="0"/>
              <a:t>sequence motifs </a:t>
            </a:r>
            <a:r>
              <a:rPr lang="en-US" dirty="0"/>
              <a:t>in the upstream sequences of </a:t>
            </a:r>
            <a:r>
              <a:rPr lang="en-US" dirty="0" smtClean="0"/>
              <a:t>each set </a:t>
            </a:r>
            <a:r>
              <a:rPr lang="en-US" dirty="0"/>
              <a:t>of related genes by Gibbs sampling </a:t>
            </a:r>
            <a:r>
              <a:rPr lang="en-US" dirty="0" smtClean="0"/>
              <a:t>or expectation </a:t>
            </a:r>
            <a:r>
              <a:rPr lang="en-US" dirty="0"/>
              <a:t>maximization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9375" y="1557338"/>
            <a:ext cx="6696075" cy="5229225"/>
            <a:chOff x="50" y="981"/>
            <a:chExt cx="4218" cy="3294"/>
          </a:xfrm>
        </p:grpSpPr>
        <p:sp>
          <p:nvSpPr>
            <p:cNvPr id="8208" name="AutoShape 5"/>
            <p:cNvSpPr>
              <a:spLocks noChangeArrowheads="1"/>
            </p:cNvSpPr>
            <p:nvPr/>
          </p:nvSpPr>
          <p:spPr bwMode="auto">
            <a:xfrm>
              <a:off x="50" y="981"/>
              <a:ext cx="4155" cy="3294"/>
            </a:xfrm>
            <a:prstGeom prst="roundRect">
              <a:avLst>
                <a:gd name="adj" fmla="val 6981"/>
              </a:avLst>
            </a:prstGeom>
            <a:solidFill>
              <a:srgbClr val="00FFFF">
                <a:alpha val="12157"/>
              </a:srgbClr>
            </a:solidFill>
            <a:ln w="127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8209" name="Picture 6" descr="data_mat_cer"/>
            <p:cNvPicPr>
              <a:picLocks noChangeAspect="1" noChangeArrowheads="1"/>
            </p:cNvPicPr>
            <p:nvPr/>
          </p:nvPicPr>
          <p:blipFill>
            <a:blip r:embed="rId2" cstate="print"/>
            <a:srcRect l="38092" r="37878" b="5284"/>
            <a:stretch>
              <a:fillRect/>
            </a:stretch>
          </p:blipFill>
          <p:spPr bwMode="auto">
            <a:xfrm>
              <a:off x="1475" y="1117"/>
              <a:ext cx="580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7" descr="clustered_mat_cer"/>
            <p:cNvPicPr>
              <a:picLocks noChangeAspect="1" noChangeArrowheads="1"/>
            </p:cNvPicPr>
            <p:nvPr/>
          </p:nvPicPr>
          <p:blipFill>
            <a:blip r:embed="rId3" cstate="print"/>
            <a:srcRect l="37296" r="38286" b="4927"/>
            <a:stretch>
              <a:fillRect/>
            </a:stretch>
          </p:blipFill>
          <p:spPr bwMode="auto">
            <a:xfrm>
              <a:off x="2790" y="1127"/>
              <a:ext cx="585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1" name="AutoShape 8"/>
            <p:cNvSpPr>
              <a:spLocks/>
            </p:cNvSpPr>
            <p:nvPr/>
          </p:nvSpPr>
          <p:spPr bwMode="auto">
            <a:xfrm>
              <a:off x="3413" y="1254"/>
              <a:ext cx="146" cy="498"/>
            </a:xfrm>
            <a:prstGeom prst="rightBrace">
              <a:avLst>
                <a:gd name="adj1" fmla="val 2842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8212" name="Text Box 9"/>
            <p:cNvSpPr txBox="1">
              <a:spLocks noChangeArrowheads="1"/>
            </p:cNvSpPr>
            <p:nvPr/>
          </p:nvSpPr>
          <p:spPr bwMode="auto">
            <a:xfrm>
              <a:off x="3535" y="1415"/>
              <a:ext cx="62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09600" indent="-609600">
                <a:spcBef>
                  <a:spcPct val="50000"/>
                </a:spcBef>
                <a:buSzPct val="70000"/>
              </a:pPr>
              <a:r>
                <a:rPr lang="en-US" sz="1400">
                  <a:solidFill>
                    <a:srgbClr val="336699"/>
                  </a:solidFill>
                </a:rPr>
                <a:t>Cluster I</a:t>
              </a:r>
            </a:p>
          </p:txBody>
        </p:sp>
        <p:sp>
          <p:nvSpPr>
            <p:cNvPr id="8213" name="AutoShape 10"/>
            <p:cNvSpPr>
              <a:spLocks/>
            </p:cNvSpPr>
            <p:nvPr/>
          </p:nvSpPr>
          <p:spPr bwMode="auto">
            <a:xfrm>
              <a:off x="3420" y="1816"/>
              <a:ext cx="139" cy="453"/>
            </a:xfrm>
            <a:prstGeom prst="rightBrace">
              <a:avLst>
                <a:gd name="adj1" fmla="val 271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8214" name="Text Box 11"/>
            <p:cNvSpPr txBox="1">
              <a:spLocks noChangeArrowheads="1"/>
            </p:cNvSpPr>
            <p:nvPr/>
          </p:nvSpPr>
          <p:spPr bwMode="auto">
            <a:xfrm>
              <a:off x="3529" y="1952"/>
              <a:ext cx="62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09600" indent="-609600">
                <a:spcBef>
                  <a:spcPct val="50000"/>
                </a:spcBef>
                <a:buSzPct val="70000"/>
              </a:pPr>
              <a:r>
                <a:rPr lang="en-US" sz="1400">
                  <a:solidFill>
                    <a:srgbClr val="336699"/>
                  </a:solidFill>
                </a:rPr>
                <a:t>Cluster II</a:t>
              </a:r>
            </a:p>
          </p:txBody>
        </p:sp>
        <p:sp>
          <p:nvSpPr>
            <p:cNvPr id="8215" name="AutoShape 12"/>
            <p:cNvSpPr>
              <a:spLocks/>
            </p:cNvSpPr>
            <p:nvPr/>
          </p:nvSpPr>
          <p:spPr bwMode="auto">
            <a:xfrm>
              <a:off x="3420" y="2297"/>
              <a:ext cx="136" cy="13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8216" name="Text Box 13"/>
            <p:cNvSpPr txBox="1">
              <a:spLocks noChangeArrowheads="1"/>
            </p:cNvSpPr>
            <p:nvPr/>
          </p:nvSpPr>
          <p:spPr bwMode="auto">
            <a:xfrm>
              <a:off x="3543" y="2270"/>
              <a:ext cx="72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09600" indent="-609600">
                <a:spcBef>
                  <a:spcPct val="50000"/>
                </a:spcBef>
                <a:buSzPct val="70000"/>
              </a:pPr>
              <a:r>
                <a:rPr lang="en-US" sz="1400">
                  <a:solidFill>
                    <a:srgbClr val="336699"/>
                  </a:solidFill>
                </a:rPr>
                <a:t>Cluster III</a:t>
              </a:r>
            </a:p>
          </p:txBody>
        </p:sp>
        <p:sp>
          <p:nvSpPr>
            <p:cNvPr id="8217" name="Line 14"/>
            <p:cNvSpPr>
              <a:spLocks noChangeShapeType="1"/>
            </p:cNvSpPr>
            <p:nvPr/>
          </p:nvSpPr>
          <p:spPr bwMode="auto">
            <a:xfrm flipV="1">
              <a:off x="2127" y="1933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218" name="Text Box 15"/>
            <p:cNvSpPr txBox="1">
              <a:spLocks noChangeArrowheads="1"/>
            </p:cNvSpPr>
            <p:nvPr/>
          </p:nvSpPr>
          <p:spPr bwMode="auto">
            <a:xfrm>
              <a:off x="95" y="1611"/>
              <a:ext cx="124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/>
                <a:t>Gene expression</a:t>
              </a:r>
              <a:br>
                <a:rPr lang="en-US" sz="2000" b="1"/>
              </a:br>
              <a:r>
                <a:rPr lang="en-US" sz="2000" b="1"/>
                <a:t>microarrays</a:t>
              </a:r>
            </a:p>
          </p:txBody>
        </p:sp>
        <p:sp>
          <p:nvSpPr>
            <p:cNvPr id="8219" name="Text Box 16"/>
            <p:cNvSpPr txBox="1">
              <a:spLocks noChangeArrowheads="1"/>
            </p:cNvSpPr>
            <p:nvPr/>
          </p:nvSpPr>
          <p:spPr bwMode="auto">
            <a:xfrm>
              <a:off x="2119" y="1682"/>
              <a:ext cx="6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1600" b="1"/>
                <a:t>Clustering</a:t>
              </a:r>
            </a:p>
          </p:txBody>
        </p:sp>
        <p:pic>
          <p:nvPicPr>
            <p:cNvPr id="8220" name="Picture 17" descr="ChIP-chip_agilen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4" y="2868"/>
              <a:ext cx="2676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1" name="Text Box 18"/>
            <p:cNvSpPr txBox="1">
              <a:spLocks noChangeArrowheads="1"/>
            </p:cNvSpPr>
            <p:nvPr/>
          </p:nvSpPr>
          <p:spPr bwMode="auto">
            <a:xfrm>
              <a:off x="80" y="2870"/>
              <a:ext cx="12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/>
                <a:t>Location analysis</a:t>
              </a:r>
              <a:br>
                <a:rPr lang="en-US" sz="2000" b="1"/>
              </a:br>
              <a:r>
                <a:rPr lang="en-US" sz="2000" b="1"/>
                <a:t>(ChIP-chip, …)</a:t>
              </a:r>
            </a:p>
          </p:txBody>
        </p:sp>
        <p:pic>
          <p:nvPicPr>
            <p:cNvPr id="8222" name="Picture 19" descr="GeneOntolog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1" y="3657"/>
              <a:ext cx="1633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3" name="Text Box 20"/>
            <p:cNvSpPr txBox="1">
              <a:spLocks noChangeArrowheads="1"/>
            </p:cNvSpPr>
            <p:nvPr/>
          </p:nvSpPr>
          <p:spPr bwMode="auto">
            <a:xfrm>
              <a:off x="106" y="3668"/>
              <a:ext cx="125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/>
                <a:t>Functional group</a:t>
              </a:r>
              <a:br>
                <a:rPr lang="en-US" sz="2000" b="1"/>
              </a:br>
              <a:r>
                <a:rPr lang="en-US" sz="2000" b="1"/>
                <a:t>(e.g., GO term)</a:t>
              </a:r>
            </a:p>
          </p:txBody>
        </p:sp>
      </p:grp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-433388" y="-114300"/>
            <a:ext cx="9577388" cy="11398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smtClean="0"/>
              <a:t>Motif discovery:</a:t>
            </a:r>
            <a:r>
              <a:rPr lang="en-US" sz="3800" smtClean="0"/>
              <a:t> </a:t>
            </a:r>
            <a:br>
              <a:rPr lang="en-US" sz="3800" smtClean="0"/>
            </a:br>
            <a:r>
              <a:rPr lang="en-US" sz="3800" b="1" smtClean="0"/>
              <a:t>The two-step pipeline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7308850" y="1700213"/>
            <a:ext cx="1439863" cy="1584325"/>
          </a:xfrm>
          <a:prstGeom prst="roundRect">
            <a:avLst>
              <a:gd name="adj" fmla="val 16667"/>
            </a:avLst>
          </a:prstGeom>
          <a:solidFill>
            <a:srgbClr val="00FF00">
              <a:alpha val="10980"/>
            </a:srgbClr>
          </a:solidFill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49173" name="Picture 21" descr="HGP_nature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844675"/>
            <a:ext cx="9667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8056563" y="3286125"/>
            <a:ext cx="0" cy="50323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he-IL"/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6789738" y="920750"/>
            <a:ext cx="2522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</a:rPr>
              <a:t>Promoter/3’UTR</a:t>
            </a:r>
            <a:br>
              <a:rPr lang="en-US" sz="2400" b="1">
                <a:solidFill>
                  <a:srgbClr val="0033CC"/>
                </a:solidFill>
              </a:rPr>
            </a:br>
            <a:r>
              <a:rPr lang="en-US" sz="2400" b="1">
                <a:solidFill>
                  <a:srgbClr val="0033CC"/>
                </a:solidFill>
              </a:rPr>
              <a:t>sequences</a:t>
            </a:r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8043863" y="5157788"/>
            <a:ext cx="0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he-IL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380288" y="3789363"/>
            <a:ext cx="1368425" cy="1368425"/>
            <a:chOff x="4785" y="3158"/>
            <a:chExt cx="862" cy="862"/>
          </a:xfrm>
        </p:grpSpPr>
        <p:sp>
          <p:nvSpPr>
            <p:cNvPr id="8206" name="Oval 26"/>
            <p:cNvSpPr>
              <a:spLocks noChangeArrowheads="1"/>
            </p:cNvSpPr>
            <p:nvPr/>
          </p:nvSpPr>
          <p:spPr bwMode="auto">
            <a:xfrm>
              <a:off x="4785" y="3158"/>
              <a:ext cx="862" cy="862"/>
            </a:xfrm>
            <a:prstGeom prst="ellipse">
              <a:avLst/>
            </a:prstGeom>
            <a:solidFill>
              <a:srgbClr val="FF0000">
                <a:alpha val="16078"/>
              </a:srgbClr>
            </a:soli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8207" name="Text Box 27"/>
            <p:cNvSpPr txBox="1">
              <a:spLocks noChangeArrowheads="1"/>
            </p:cNvSpPr>
            <p:nvPr/>
          </p:nvSpPr>
          <p:spPr bwMode="auto">
            <a:xfrm>
              <a:off x="4840" y="3338"/>
              <a:ext cx="74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A50021"/>
                  </a:solidFill>
                </a:rPr>
                <a:t>Motif</a:t>
              </a:r>
              <a:br>
                <a:rPr lang="en-US" sz="2000" b="1">
                  <a:solidFill>
                    <a:srgbClr val="A50021"/>
                  </a:solidFill>
                </a:rPr>
              </a:br>
              <a:r>
                <a:rPr lang="en-US" sz="2000" b="1">
                  <a:solidFill>
                    <a:srgbClr val="A50021"/>
                  </a:solidFill>
                </a:rPr>
                <a:t>discovery</a:t>
              </a:r>
            </a:p>
          </p:txBody>
        </p:sp>
      </p:grpSp>
      <p:sp>
        <p:nvSpPr>
          <p:cNvPr id="8202" name="Text Box 28"/>
          <p:cNvSpPr txBox="1">
            <a:spLocks noChangeArrowheads="1"/>
          </p:cNvSpPr>
          <p:nvPr/>
        </p:nvSpPr>
        <p:spPr bwMode="auto">
          <a:xfrm>
            <a:off x="1789113" y="1122363"/>
            <a:ext cx="299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</a:rPr>
              <a:t>Co-regulated gene set</a:t>
            </a:r>
          </a:p>
        </p:txBody>
      </p:sp>
      <p:pic>
        <p:nvPicPr>
          <p:cNvPr id="49181" name="Picture 29" descr="NFk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7063" y="5972175"/>
            <a:ext cx="21240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82" name="Line 30"/>
          <p:cNvSpPr>
            <a:spLocks noChangeShapeType="1"/>
          </p:cNvSpPr>
          <p:nvPr/>
        </p:nvSpPr>
        <p:spPr bwMode="auto">
          <a:xfrm flipV="1">
            <a:off x="6675438" y="445135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he-IL"/>
          </a:p>
        </p:txBody>
      </p:sp>
      <p:pic>
        <p:nvPicPr>
          <p:cNvPr id="49183" name="Picture 31" descr="comput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59763" y="5205413"/>
            <a:ext cx="5603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74" grpId="0" animBg="1"/>
      <p:bldP spid="49176" grpId="0" animBg="1"/>
      <p:bldP spid="491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2149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new </a:t>
            </a:r>
            <a:r>
              <a:rPr lang="en-US" dirty="0"/>
              <a:t>algorithm, </a:t>
            </a:r>
            <a:r>
              <a:rPr lang="en-US" b="1" dirty="0" smtClean="0"/>
              <a:t>Inspector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integrates</a:t>
            </a:r>
            <a:r>
              <a:rPr lang="en-US" b="1" dirty="0" smtClean="0"/>
              <a:t> </a:t>
            </a:r>
            <a:r>
              <a:rPr lang="en-US" dirty="0" smtClean="0"/>
              <a:t>upstream </a:t>
            </a:r>
            <a:r>
              <a:rPr lang="en-US" dirty="0"/>
              <a:t>sequence and expression data </a:t>
            </a:r>
            <a:r>
              <a:rPr lang="en-US" dirty="0" smtClean="0"/>
              <a:t>to find </a:t>
            </a:r>
            <a:r>
              <a:rPr lang="en-US" dirty="0"/>
              <a:t>co-expressed genes with a </a:t>
            </a:r>
            <a:r>
              <a:rPr lang="en-US" dirty="0" smtClean="0"/>
              <a:t>sequence motif </a:t>
            </a:r>
            <a:r>
              <a:rPr lang="en-US" dirty="0"/>
              <a:t>that is specific to that group of </a:t>
            </a:r>
            <a:r>
              <a:rPr lang="en-US" dirty="0" smtClean="0"/>
              <a:t>genes. </a:t>
            </a:r>
          </a:p>
          <a:p>
            <a:pPr algn="l" rtl="0"/>
            <a:r>
              <a:rPr lang="en-US" dirty="0" smtClean="0"/>
              <a:t>Inspector </a:t>
            </a:r>
            <a:r>
              <a:rPr lang="en-US" dirty="0"/>
              <a:t>addresses two limitations of </a:t>
            </a:r>
            <a:r>
              <a:rPr lang="en-US" dirty="0" smtClean="0"/>
              <a:t>the current </a:t>
            </a:r>
            <a:r>
              <a:rPr lang="en-US" dirty="0"/>
              <a:t>approach: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dirty="0"/>
              <a:t>integrated model reduces the effect </a:t>
            </a:r>
            <a:r>
              <a:rPr lang="en-US" dirty="0" smtClean="0"/>
              <a:t>of noise </a:t>
            </a:r>
            <a:r>
              <a:rPr lang="en-US" dirty="0"/>
              <a:t>in expression </a:t>
            </a:r>
            <a:r>
              <a:rPr lang="en-US" dirty="0" smtClean="0"/>
              <a:t>data.</a:t>
            </a: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Optimizing </a:t>
            </a:r>
            <a:r>
              <a:rPr lang="en-US" dirty="0"/>
              <a:t>for specificity prevents </a:t>
            </a:r>
            <a:r>
              <a:rPr lang="en-US" dirty="0" smtClean="0"/>
              <a:t>the identification </a:t>
            </a:r>
            <a:r>
              <a:rPr lang="en-US" dirty="0"/>
              <a:t>of ubiquitous </a:t>
            </a:r>
            <a:r>
              <a:rPr lang="en-US" dirty="0" smtClean="0"/>
              <a:t>sequence motifs </a:t>
            </a:r>
            <a:r>
              <a:rPr lang="en-US" dirty="0"/>
              <a:t>as determinants of </a:t>
            </a:r>
            <a:r>
              <a:rPr lang="en-US" dirty="0" smtClean="0"/>
              <a:t>expression.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Inspector is an iterative Gibbs </a:t>
            </a:r>
            <a:r>
              <a:rPr lang="en-US" dirty="0" smtClean="0"/>
              <a:t>sampling algorithm, </a:t>
            </a:r>
            <a:r>
              <a:rPr lang="en-US" dirty="0"/>
              <a:t>with the </a:t>
            </a:r>
            <a:r>
              <a:rPr lang="en-US" dirty="0" smtClean="0"/>
              <a:t>objective function </a:t>
            </a:r>
            <a:r>
              <a:rPr lang="en-US" dirty="0"/>
              <a:t>being the specificity of </a:t>
            </a:r>
            <a:r>
              <a:rPr lang="en-US" dirty="0" smtClean="0"/>
              <a:t>the sequence </a:t>
            </a:r>
            <a:r>
              <a:rPr lang="en-US" dirty="0"/>
              <a:t>motif to the genes in the </a:t>
            </a:r>
            <a:r>
              <a:rPr lang="en-US" dirty="0" smtClean="0"/>
              <a:t>current search </a:t>
            </a:r>
            <a:r>
              <a:rPr lang="en-US" dirty="0"/>
              <a:t>set, i.e. having similar </a:t>
            </a:r>
            <a:r>
              <a:rPr lang="en-US" dirty="0" smtClean="0"/>
              <a:t>expression profiles.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Given </a:t>
            </a:r>
            <a:r>
              <a:rPr lang="en-US" i="1" dirty="0"/>
              <a:t>N total sequences, s1 </a:t>
            </a:r>
            <a:r>
              <a:rPr lang="en-US" i="1" dirty="0" smtClean="0"/>
              <a:t>of </a:t>
            </a:r>
            <a:r>
              <a:rPr lang="en-US" dirty="0" smtClean="0"/>
              <a:t>which </a:t>
            </a:r>
            <a:r>
              <a:rPr lang="en-US" dirty="0"/>
              <a:t>have the motif, </a:t>
            </a:r>
            <a:r>
              <a:rPr lang="en-US" i="1" dirty="0"/>
              <a:t>s2 </a:t>
            </a:r>
            <a:r>
              <a:rPr lang="en-US" i="1" dirty="0" smtClean="0"/>
              <a:t>of which are similarly expressed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i="1" dirty="0"/>
              <a:t>x of which are in </a:t>
            </a:r>
            <a:r>
              <a:rPr lang="en-US" i="1" dirty="0" smtClean="0"/>
              <a:t>the </a:t>
            </a:r>
            <a:r>
              <a:rPr lang="en-US" dirty="0" smtClean="0"/>
              <a:t>intersection </a:t>
            </a:r>
            <a:r>
              <a:rPr lang="en-US" dirty="0"/>
              <a:t>of these </a:t>
            </a:r>
            <a:r>
              <a:rPr lang="en-US" dirty="0" smtClean="0"/>
              <a:t>sets</a:t>
            </a:r>
            <a:r>
              <a:rPr lang="en-US" dirty="0" smtClean="0"/>
              <a:t>.</a:t>
            </a:r>
            <a:endParaRPr lang="he-I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429000"/>
            <a:ext cx="4871828" cy="14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The specificity score is the hyper-geometric tail, i.e. the probability that at least x genes of </a:t>
            </a:r>
            <a:r>
              <a:rPr lang="en-US" sz="2800" i="1" dirty="0" smtClean="0"/>
              <a:t>s1 </a:t>
            </a:r>
            <a:r>
              <a:rPr lang="en-US" sz="2800" dirty="0" smtClean="0"/>
              <a:t>are in the intersection.</a:t>
            </a:r>
          </a:p>
        </p:txBody>
      </p:sp>
      <p:sp>
        <p:nvSpPr>
          <p:cNvPr id="4" name="Oval 3"/>
          <p:cNvSpPr/>
          <p:nvPr/>
        </p:nvSpPr>
        <p:spPr>
          <a:xfrm>
            <a:off x="1043608" y="3933056"/>
            <a:ext cx="4752528" cy="2376264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3419872" y="4077072"/>
            <a:ext cx="5184576" cy="220486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539552" y="3356992"/>
            <a:ext cx="8424936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691680" y="4437112"/>
            <a:ext cx="13681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 smtClean="0"/>
              <a:t>S1</a:t>
            </a:r>
            <a:endParaRPr lang="he-IL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4437112"/>
            <a:ext cx="1368152" cy="769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 smtClean="0"/>
              <a:t>S2</a:t>
            </a:r>
            <a:endParaRPr lang="he-IL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4725144"/>
            <a:ext cx="13681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 smtClean="0"/>
              <a:t>≥ x</a:t>
            </a:r>
            <a:endParaRPr lang="he-IL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3356992"/>
            <a:ext cx="13681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 smtClean="0"/>
              <a:t>N</a:t>
            </a:r>
            <a:endParaRPr lang="he-IL" sz="4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871828" cy="14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39005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 smtClean="0"/>
              <a:t>The integrated model has two components: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b="1" i="1" dirty="0" smtClean="0"/>
              <a:t>sequence model, a position weight </a:t>
            </a:r>
            <a:r>
              <a:rPr lang="en-US" sz="2800" dirty="0" smtClean="0"/>
              <a:t>matrix derived from candidate motif </a:t>
            </a:r>
            <a:r>
              <a:rPr lang="en-US" sz="2800" dirty="0" smtClean="0"/>
              <a:t>instances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800" dirty="0" smtClean="0"/>
          </a:p>
          <a:p>
            <a:pPr marL="514350" indent="-514350" algn="l" rtl="0">
              <a:buFont typeface="+mj-lt"/>
              <a:buAutoNum type="arabicPeriod"/>
            </a:pPr>
            <a:endParaRPr lang="en-US" sz="2800" dirty="0" smtClean="0"/>
          </a:p>
          <a:p>
            <a:pPr marL="514350" indent="-514350" algn="l" rtl="0">
              <a:buFont typeface="+mj-lt"/>
              <a:buAutoNum type="arabicPeriod"/>
            </a:pPr>
            <a:endParaRPr lang="en-US" sz="2800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b="1" i="1" dirty="0" smtClean="0"/>
              <a:t>expression model, the mean </a:t>
            </a:r>
            <a:r>
              <a:rPr lang="en-US" sz="2800" dirty="0" smtClean="0"/>
              <a:t>expression profile of the genes currently in the model </a:t>
            </a:r>
          </a:p>
          <a:p>
            <a:pPr marL="514350" indent="-514350" algn="l" rtl="0"/>
            <a:endParaRPr lang="en-US" sz="2800" dirty="0" smtClean="0"/>
          </a:p>
          <a:p>
            <a:pPr marL="514350" indent="-514350" algn="l" rtl="0"/>
            <a:endParaRPr lang="en-US" sz="2800" dirty="0" smtClean="0"/>
          </a:p>
          <a:p>
            <a:pPr marL="514350" indent="-514350" algn="l" rtl="0"/>
            <a:r>
              <a:rPr lang="en-US" sz="2800" dirty="0" smtClean="0"/>
              <a:t>Sequence </a:t>
            </a:r>
            <a:r>
              <a:rPr lang="en-US" sz="2800" dirty="0" smtClean="0"/>
              <a:t>and expression thresholds are adjusted at regular intervals to minimize the specificity score.</a:t>
            </a:r>
            <a:endParaRPr lang="he-IL" sz="2800" dirty="0" smtClean="0"/>
          </a:p>
          <a:p>
            <a:endParaRPr lang="he-IL" dirty="0"/>
          </a:p>
        </p:txBody>
      </p:sp>
      <p:pic>
        <p:nvPicPr>
          <p:cNvPr id="5" name="Picture 29" descr="NFk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21240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99592" y="4365104"/>
          <a:ext cx="7632855" cy="365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</a:tblGrid>
              <a:tr h="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8.4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7.2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3.2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75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98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2.3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1.2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3.4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3.9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1.5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1.3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2.7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5.6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Group 780"/>
          <p:cNvGraphicFramePr>
            <a:graphicFrameLocks/>
          </p:cNvGraphicFramePr>
          <p:nvPr/>
        </p:nvGraphicFramePr>
        <p:xfrm>
          <a:off x="3851920" y="2060848"/>
          <a:ext cx="3635895" cy="1219200"/>
        </p:xfrm>
        <a:graphic>
          <a:graphicData uri="http://schemas.openxmlformats.org/drawingml/2006/table">
            <a:tbl>
              <a:tblPr rtl="1"/>
              <a:tblGrid>
                <a:gridCol w="518687"/>
                <a:gridCol w="519959"/>
                <a:gridCol w="518687"/>
                <a:gridCol w="521230"/>
                <a:gridCol w="518687"/>
                <a:gridCol w="519958"/>
                <a:gridCol w="518687"/>
              </a:tblGrid>
              <a:tr h="243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C2485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3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163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2163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163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4664"/>
            <a:ext cx="4754909" cy="574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552" y="1556792"/>
            <a:ext cx="266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The integrated </a:t>
            </a:r>
            <a:r>
              <a:rPr lang="en-US" sz="2000" dirty="0"/>
              <a:t>model, which is composed of a </a:t>
            </a:r>
            <a:r>
              <a:rPr lang="en-US" sz="2000" dirty="0" smtClean="0"/>
              <a:t>sequence component </a:t>
            </a:r>
            <a:r>
              <a:rPr lang="en-US" sz="2000" dirty="0"/>
              <a:t>and an expression component, </a:t>
            </a:r>
            <a:r>
              <a:rPr lang="en-US" sz="2000" dirty="0" smtClean="0"/>
              <a:t>is iteratively </a:t>
            </a:r>
            <a:r>
              <a:rPr lang="en-US" sz="2000" dirty="0"/>
              <a:t>refined to maximize the objective </a:t>
            </a:r>
            <a:r>
              <a:rPr lang="en-US" sz="2000" dirty="0" smtClean="0"/>
              <a:t>function, specificity </a:t>
            </a:r>
            <a:r>
              <a:rPr lang="en-US" sz="2000" dirty="0"/>
              <a:t>of the motif.</a:t>
            </a:r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Initialization: a random gene and position is picked and this k-</a:t>
            </a:r>
            <a:r>
              <a:rPr lang="en-US" dirty="0" err="1" smtClean="0"/>
              <a:t>mer</a:t>
            </a:r>
            <a:r>
              <a:rPr lang="en-US" dirty="0" smtClean="0"/>
              <a:t> is the initial PWM and the expression profile of the gene.</a:t>
            </a:r>
          </a:p>
          <a:p>
            <a:pPr algn="l" rtl="0"/>
            <a:r>
              <a:rPr lang="en-US" dirty="0" smtClean="0"/>
              <a:t>Several initialization values are tried.</a:t>
            </a:r>
            <a:endParaRPr lang="en-US" dirty="0" smtClean="0"/>
          </a:p>
          <a:p>
            <a:pPr algn="l" rtl="0"/>
            <a:r>
              <a:rPr lang="en-US" dirty="0" smtClean="0"/>
              <a:t>The process halts when the specificity is no longer improved.</a:t>
            </a:r>
          </a:p>
          <a:p>
            <a:pPr algn="l" rtl="0"/>
            <a:r>
              <a:rPr lang="en-US" dirty="0" smtClean="0"/>
              <a:t>The new model in each iteration is the average of the PWM and the expression profile.</a:t>
            </a:r>
          </a:p>
          <a:p>
            <a:pPr algn="l" rtl="0"/>
            <a:r>
              <a:rPr lang="en-US" dirty="0" smtClean="0"/>
              <a:t>For expression profile similarity, </a:t>
            </a:r>
            <a:r>
              <a:rPr lang="en-US" dirty="0" smtClean="0"/>
              <a:t>they use Pearson Correlation </a:t>
            </a:r>
            <a:r>
              <a:rPr lang="en-US" dirty="0" smtClean="0"/>
              <a:t>Coefficient:</a:t>
            </a:r>
            <a:endParaRPr lang="en-US" dirty="0" smtClean="0"/>
          </a:p>
          <a:p>
            <a:pPr algn="l" rtl="0"/>
            <a:endParaRPr lang="en-US" dirty="0" smtClean="0"/>
          </a:p>
        </p:txBody>
      </p:sp>
      <p:pic>
        <p:nvPicPr>
          <p:cNvPr id="4" name="Picture 3" descr="17709e96782a6a8bcd39904c5f2383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445224"/>
            <a:ext cx="7094005" cy="870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00392" y="5805264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 PWM match scores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PWM match score is taken from </a:t>
            </a:r>
            <a:r>
              <a:rPr lang="en-US" dirty="0" err="1" smtClean="0"/>
              <a:t>AlignAce</a:t>
            </a:r>
            <a:r>
              <a:rPr lang="en-US" dirty="0" smtClean="0"/>
              <a:t> (Hughes J. et al. 98), only the background model is 3</a:t>
            </a:r>
            <a:r>
              <a:rPr lang="en-US" baseline="30000" dirty="0" smtClean="0"/>
              <a:t>rd</a:t>
            </a:r>
            <a:r>
              <a:rPr lang="en-US" dirty="0" smtClean="0"/>
              <a:t>-5</a:t>
            </a:r>
            <a:r>
              <a:rPr lang="en-US" baseline="30000" dirty="0" smtClean="0"/>
              <a:t>th</a:t>
            </a:r>
            <a:r>
              <a:rPr lang="en-US" dirty="0" smtClean="0"/>
              <a:t> order </a:t>
            </a:r>
            <a:r>
              <a:rPr lang="en-US" dirty="0" smtClean="0"/>
              <a:t>M</a:t>
            </a:r>
            <a:r>
              <a:rPr lang="en-US" dirty="0" smtClean="0"/>
              <a:t>arkov Model (instead of 0</a:t>
            </a:r>
            <a:r>
              <a:rPr lang="en-US" baseline="30000" dirty="0" smtClean="0"/>
              <a:t>th</a:t>
            </a:r>
            <a:r>
              <a:rPr lang="en-US" dirty="0" smtClean="0"/>
              <a:t>).</a:t>
            </a:r>
          </a:p>
          <a:p>
            <a:pPr marL="514350" indent="-514350" algn="l" rtl="0">
              <a:buNone/>
            </a:pPr>
            <a:r>
              <a:rPr lang="en-US" dirty="0" smtClean="0"/>
              <a:t>The score S for a site Q whose sequence as a function of position is given by q(p):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              AAAACCG</a:t>
            </a:r>
            <a:r>
              <a:rPr lang="en-US" dirty="0" smtClean="0">
                <a:solidFill>
                  <a:srgbClr val="FF0000"/>
                </a:solidFill>
              </a:rPr>
              <a:t>TTCAGTCA</a:t>
            </a:r>
            <a:r>
              <a:rPr lang="en-US" dirty="0" smtClean="0"/>
              <a:t>GGTCATAGC</a:t>
            </a:r>
          </a:p>
          <a:p>
            <a:pPr marL="514350" indent="-514350" algn="l" rtl="0">
              <a:buNone/>
            </a:pPr>
            <a:r>
              <a:rPr lang="en-US" dirty="0" smtClean="0"/>
              <a:t>And matrix M (next slide):</a:t>
            </a:r>
          </a:p>
          <a:p>
            <a:pPr marL="514350" indent="-514350" algn="l" rtl="0">
              <a:buNone/>
            </a:pPr>
            <a:endParaRPr lang="he-I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3312368" cy="9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419872" y="566124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076056" y="55172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275856" y="55172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79912" y="4221088"/>
            <a:ext cx="5040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≈ log ∏(frequency of q(p) in the PWM)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DREAM reverse engineering challenges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first part was DREAM, which is a reverse engineering competition.</a:t>
            </a:r>
          </a:p>
          <a:p>
            <a:pPr algn="l" rtl="0"/>
            <a:r>
              <a:rPr lang="en-US" dirty="0" smtClean="0"/>
              <a:t>It was one day in which the best performers of the different challenges presented their solutions.</a:t>
            </a:r>
          </a:p>
          <a:p>
            <a:pPr algn="l" rtl="0"/>
            <a:r>
              <a:rPr lang="en-US" dirty="0" smtClean="0"/>
              <a:t>I was invited to present as best performer of the bonus round of challenge 2.</a:t>
            </a:r>
          </a:p>
          <a:p>
            <a:pPr algn="l" rtl="0"/>
            <a:r>
              <a:rPr lang="en-US" dirty="0" smtClean="0"/>
              <a:t>When comparing to the other best performer, our method was as accurate and much faster.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92288"/>
          </a:xfrm>
        </p:spPr>
        <p:txBody>
          <a:bodyPr>
            <a:normAutofit fontScale="85000" lnSpcReduction="10000"/>
          </a:bodyPr>
          <a:lstStyle/>
          <a:p>
            <a:pPr marL="514350" indent="-514350" algn="l" rtl="0">
              <a:buNone/>
            </a:pPr>
            <a:r>
              <a:rPr lang="en-US" dirty="0" smtClean="0"/>
              <a:t>F</a:t>
            </a:r>
            <a:r>
              <a:rPr lang="en-US" baseline="-25000" dirty="0" smtClean="0"/>
              <a:t>p,b</a:t>
            </a:r>
            <a:r>
              <a:rPr lang="en-US" dirty="0" smtClean="0"/>
              <a:t> is the number of bases of type b aligned at position p, N is the number of aligned sites, and p</a:t>
            </a:r>
            <a:r>
              <a:rPr lang="en-US" baseline="-25000" dirty="0" smtClean="0"/>
              <a:t>b</a:t>
            </a:r>
            <a:r>
              <a:rPr lang="en-US" dirty="0" smtClean="0"/>
              <a:t> is the genomic background nucleotide frequency for base b.</a:t>
            </a:r>
          </a:p>
          <a:p>
            <a:pPr marL="514350" indent="-514350" algn="l" rtl="0">
              <a:buNone/>
            </a:pPr>
            <a:r>
              <a:rPr lang="en-US" sz="2400" dirty="0" smtClean="0"/>
              <a:t>The first term corresponds to the log of the frequency of a given base at a particular position in the motif </a:t>
            </a:r>
            <a:r>
              <a:rPr lang="en-US" sz="2400" dirty="0" smtClean="0"/>
              <a:t>alignment</a:t>
            </a:r>
            <a:r>
              <a:rPr lang="en-US" sz="2400" dirty="0" smtClean="0"/>
              <a:t>, estimated with a Bayesian prior distribution corresponding to the genomic </a:t>
            </a:r>
            <a:r>
              <a:rPr lang="en-US" sz="2400" dirty="0" err="1" smtClean="0"/>
              <a:t>mononucelotide</a:t>
            </a:r>
            <a:r>
              <a:rPr lang="en-US" sz="2400" dirty="0" smtClean="0"/>
              <a:t> frequencies and a total </a:t>
            </a:r>
            <a:r>
              <a:rPr lang="en-US" sz="2400" dirty="0" err="1" smtClean="0"/>
              <a:t>pseudocount</a:t>
            </a:r>
            <a:r>
              <a:rPr lang="en-US" sz="2400" dirty="0" smtClean="0"/>
              <a:t> of 1.</a:t>
            </a:r>
            <a:endParaRPr lang="he-IL" sz="2400" dirty="0" smtClean="0"/>
          </a:p>
          <a:p>
            <a:pPr algn="l" rtl="0"/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8038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780"/>
          <p:cNvGraphicFramePr>
            <a:graphicFrameLocks/>
          </p:cNvGraphicFramePr>
          <p:nvPr/>
        </p:nvGraphicFramePr>
        <p:xfrm>
          <a:off x="1979712" y="1556792"/>
          <a:ext cx="4540250" cy="2171066"/>
        </p:xfrm>
        <a:graphic>
          <a:graphicData uri="http://schemas.openxmlformats.org/drawingml/2006/table">
            <a:tbl>
              <a:tblPr rtl="1"/>
              <a:tblGrid>
                <a:gridCol w="647700"/>
                <a:gridCol w="649288"/>
                <a:gridCol w="647700"/>
                <a:gridCol w="650875"/>
                <a:gridCol w="647700"/>
                <a:gridCol w="649287"/>
                <a:gridCol w="647700"/>
              </a:tblGrid>
              <a:tr h="3962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C2485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04248" y="2420888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 smtClean="0"/>
              <a:t>= </a:t>
            </a:r>
            <a:r>
              <a:rPr lang="en-US" sz="3600" dirty="0" smtClean="0"/>
              <a:t>F</a:t>
            </a:r>
            <a:r>
              <a:rPr lang="en-US" sz="3600" baseline="-25000" dirty="0" smtClean="0"/>
              <a:t>p,b</a:t>
            </a:r>
            <a:r>
              <a:rPr lang="en-US" sz="3600" dirty="0" smtClean="0"/>
              <a:t> / N</a:t>
            </a:r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Datasets used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81642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synthetic sequence dataset consisted </a:t>
            </a:r>
            <a:r>
              <a:rPr lang="en-US" dirty="0" smtClean="0"/>
              <a:t>of 5000 </a:t>
            </a:r>
            <a:r>
              <a:rPr lang="en-US" dirty="0"/>
              <a:t>sequences divided into 80 sets </a:t>
            </a:r>
            <a:r>
              <a:rPr lang="en-US" dirty="0" smtClean="0"/>
              <a:t>of varying </a:t>
            </a:r>
            <a:r>
              <a:rPr lang="en-US" dirty="0"/>
              <a:t>size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All </a:t>
            </a:r>
            <a:r>
              <a:rPr lang="en-US" dirty="0"/>
              <a:t>the sequences in a set </a:t>
            </a:r>
            <a:r>
              <a:rPr lang="en-US" dirty="0" smtClean="0"/>
              <a:t>were seeded </a:t>
            </a:r>
            <a:r>
              <a:rPr lang="en-US" dirty="0"/>
              <a:t>with one common functional </a:t>
            </a:r>
            <a:r>
              <a:rPr lang="en-US" dirty="0" smtClean="0"/>
              <a:t>motif and </a:t>
            </a:r>
            <a:r>
              <a:rPr lang="en-US" dirty="0"/>
              <a:t>four ubiquitous </a:t>
            </a:r>
            <a:r>
              <a:rPr lang="en-US" dirty="0" smtClean="0"/>
              <a:t>motifs (picked randomly from 20 false motifs), </a:t>
            </a:r>
            <a:r>
              <a:rPr lang="en-US" dirty="0"/>
              <a:t>with </a:t>
            </a:r>
            <a:r>
              <a:rPr lang="en-US" dirty="0" smtClean="0"/>
              <a:t>non-motif sequence </a:t>
            </a:r>
            <a:r>
              <a:rPr lang="en-US" dirty="0"/>
              <a:t>having the same </a:t>
            </a:r>
            <a:r>
              <a:rPr lang="en-US" dirty="0" smtClean="0"/>
              <a:t>nucleotide frequencies </a:t>
            </a:r>
            <a:r>
              <a:rPr lang="en-US" dirty="0"/>
              <a:t>as yeast </a:t>
            </a:r>
            <a:r>
              <a:rPr lang="en-US" dirty="0" err="1"/>
              <a:t>intergenic</a:t>
            </a:r>
            <a:r>
              <a:rPr lang="en-US" dirty="0"/>
              <a:t> </a:t>
            </a:r>
            <a:r>
              <a:rPr lang="en-US" dirty="0" smtClean="0"/>
              <a:t>sequence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5576" y="501317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ACG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TCAGT</a:t>
            </a:r>
            <a:r>
              <a:rPr lang="en-US" sz="2000" dirty="0" smtClean="0"/>
              <a:t>GCGATA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CGATG</a:t>
            </a:r>
            <a:r>
              <a:rPr lang="en-US" sz="2000" dirty="0" smtClean="0"/>
              <a:t>CTGAGC</a:t>
            </a:r>
            <a:r>
              <a:rPr lang="en-US" sz="2000" dirty="0" smtClean="0">
                <a:solidFill>
                  <a:srgbClr val="002060"/>
                </a:solidFill>
              </a:rPr>
              <a:t>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TGGA</a:t>
            </a:r>
            <a:r>
              <a:rPr lang="en-US" sz="2000" dirty="0" smtClean="0"/>
              <a:t>AAAACCG</a:t>
            </a:r>
            <a:r>
              <a:rPr lang="en-US" sz="2000" dirty="0" smtClean="0">
                <a:solidFill>
                  <a:srgbClr val="FF0000"/>
                </a:solidFill>
              </a:rPr>
              <a:t>TTCAGTCA</a:t>
            </a:r>
            <a:r>
              <a:rPr lang="en-US" sz="2000" dirty="0" smtClean="0"/>
              <a:t>GGTCA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TAGC</a:t>
            </a:r>
            <a:endParaRPr lang="he-IL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9512" y="5733256"/>
            <a:ext cx="1656184" cy="112474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Pool of false motifs</a:t>
            </a:r>
            <a:endParaRPr lang="he-IL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rot="5400000" flipH="1" flipV="1">
            <a:off x="1097614" y="5283206"/>
            <a:ext cx="360040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7"/>
          </p:cNvCxnSpPr>
          <p:nvPr/>
        </p:nvCxnSpPr>
        <p:spPr>
          <a:xfrm rot="5400000" flipH="1" flipV="1">
            <a:off x="2028111" y="4938259"/>
            <a:ext cx="524755" cy="1394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  <a:endCxn id="4" idx="2"/>
          </p:cNvCxnSpPr>
          <p:nvPr/>
        </p:nvCxnSpPr>
        <p:spPr>
          <a:xfrm flipV="1">
            <a:off x="1835696" y="5413286"/>
            <a:ext cx="2808312" cy="8823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619672" y="5373216"/>
            <a:ext cx="6480720" cy="1484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68344" y="4365104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real motif</a:t>
            </a:r>
            <a:endParaRPr lang="he-IL" dirty="0"/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rot="5400000">
            <a:off x="7330952" y="4135724"/>
            <a:ext cx="350748" cy="154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Every set of genes was assigned a mean expression profile across 50 conditions, corresponding to regulatory control by one functional motif.</a:t>
            </a:r>
          </a:p>
          <a:p>
            <a:pPr algn="l" rtl="0"/>
            <a:r>
              <a:rPr lang="en-US" dirty="0" smtClean="0"/>
              <a:t>Each gene in a set was then assigned an expression profile around this mean profile with Gaussian noise.</a:t>
            </a:r>
            <a:endParaRPr lang="he-IL" dirty="0" smtClean="0"/>
          </a:p>
          <a:p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4581128"/>
          <a:ext cx="7632855" cy="365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</a:tblGrid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45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75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98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5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59832" y="5013176"/>
            <a:ext cx="302433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 smtClean="0"/>
              <a:t>+</a:t>
            </a:r>
          </a:p>
          <a:p>
            <a:pPr algn="ctr" rtl="0"/>
            <a:r>
              <a:rPr lang="en-US" sz="2000" dirty="0" smtClean="0"/>
              <a:t>Additive Gaussian Noise</a:t>
            </a:r>
          </a:p>
          <a:p>
            <a:pPr algn="ctr" rtl="0"/>
            <a:r>
              <a:rPr lang="en-US" sz="2000" dirty="0" smtClean="0"/>
              <a:t>=</a:t>
            </a:r>
            <a:r>
              <a:rPr lang="en-US" sz="2000" dirty="0" smtClean="0"/>
              <a:t> </a:t>
            </a:r>
            <a:endParaRPr lang="he-IL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99592" y="6021288"/>
          <a:ext cx="7632855" cy="365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</a:tblGrid>
              <a:tr h="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8.4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7.2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3.2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75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98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2.3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1.2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3.4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3.9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1.5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1.3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2.7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5.6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296182"/>
            <a:ext cx="4418608" cy="496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1268760"/>
            <a:ext cx="38884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000" dirty="0"/>
              <a:t>Inspector performs better at </a:t>
            </a:r>
            <a:r>
              <a:rPr lang="en-US" sz="2000" dirty="0" smtClean="0"/>
              <a:t>detecting motifs </a:t>
            </a:r>
            <a:r>
              <a:rPr lang="en-US" sz="2000" dirty="0"/>
              <a:t>in synthetic sequence and </a:t>
            </a:r>
            <a:r>
              <a:rPr lang="en-US" sz="2000" dirty="0" smtClean="0"/>
              <a:t> expression datasets </a:t>
            </a:r>
            <a:r>
              <a:rPr lang="en-US" sz="2000" dirty="0"/>
              <a:t>than the combination of </a:t>
            </a:r>
            <a:r>
              <a:rPr lang="en-US" sz="2000" dirty="0" smtClean="0"/>
              <a:t>k-means clustering </a:t>
            </a:r>
            <a:r>
              <a:rPr lang="en-US" sz="2000" dirty="0"/>
              <a:t>and </a:t>
            </a:r>
            <a:r>
              <a:rPr lang="en-US" sz="2000" dirty="0" err="1"/>
              <a:t>AlignACE</a:t>
            </a:r>
            <a:r>
              <a:rPr lang="en-US" sz="2000" dirty="0"/>
              <a:t>. </a:t>
            </a:r>
            <a:endParaRPr lang="en-US" sz="20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sequence </a:t>
            </a:r>
            <a:r>
              <a:rPr lang="en-US" sz="2000" dirty="0" smtClean="0"/>
              <a:t>dataset was </a:t>
            </a:r>
            <a:r>
              <a:rPr lang="en-US" sz="2000" dirty="0"/>
              <a:t>created to mimic the </a:t>
            </a:r>
            <a:r>
              <a:rPr lang="en-US" sz="2000" dirty="0" err="1"/>
              <a:t>basepair</a:t>
            </a:r>
            <a:r>
              <a:rPr lang="en-US" sz="2000" dirty="0"/>
              <a:t> composition </a:t>
            </a:r>
            <a:r>
              <a:rPr lang="en-US" sz="2000" dirty="0" smtClean="0"/>
              <a:t>and length </a:t>
            </a:r>
            <a:r>
              <a:rPr lang="en-US" sz="2000" dirty="0"/>
              <a:t>of yeast </a:t>
            </a:r>
            <a:r>
              <a:rPr lang="en-US" sz="2000" dirty="0" err="1"/>
              <a:t>intergenic</a:t>
            </a:r>
            <a:r>
              <a:rPr lang="en-US" sz="2000" dirty="0"/>
              <a:t> sequence, while </a:t>
            </a:r>
            <a:r>
              <a:rPr lang="en-US" sz="2000" dirty="0" smtClean="0"/>
              <a:t>the expression </a:t>
            </a:r>
            <a:r>
              <a:rPr lang="en-US" sz="2000" dirty="0"/>
              <a:t>data matches </a:t>
            </a:r>
            <a:r>
              <a:rPr lang="en-US" sz="2000" dirty="0" err="1"/>
              <a:t>pairwise</a:t>
            </a:r>
            <a:r>
              <a:rPr lang="en-US" sz="2000" dirty="0"/>
              <a:t> </a:t>
            </a:r>
            <a:r>
              <a:rPr lang="en-US" sz="2000" dirty="0" smtClean="0"/>
              <a:t>correlation characteristics </a:t>
            </a:r>
            <a:r>
              <a:rPr lang="en-US" sz="2000" dirty="0"/>
              <a:t>of real yeast expression datasets</a:t>
            </a:r>
            <a:r>
              <a:rPr lang="en-US" sz="2000" dirty="0" smtClean="0"/>
              <a:t>.</a:t>
            </a:r>
          </a:p>
          <a:p>
            <a:pPr algn="l" rtl="0">
              <a:buFont typeface="Arial" pitchFamily="34" charset="0"/>
              <a:buChar char="•"/>
            </a:pPr>
            <a:endParaRPr lang="en-US" sz="2000" dirty="0"/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/>
              <a:t>1-Specificity = FALSE NEGATIVE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/>
              <a:t>Sensitivity = TRUE POSITIVE</a:t>
            </a:r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Datasets Used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i="1" u="sng" dirty="0" err="1"/>
              <a:t>Saccharomyces</a:t>
            </a:r>
            <a:r>
              <a:rPr lang="en-US" b="1" i="1" u="sng" dirty="0"/>
              <a:t> </a:t>
            </a:r>
            <a:r>
              <a:rPr lang="en-US" b="1" i="1" u="sng" dirty="0" err="1"/>
              <a:t>cereviseae</a:t>
            </a:r>
            <a:r>
              <a:rPr lang="en-US" b="1" i="1" u="sng" dirty="0"/>
              <a:t> datasets</a:t>
            </a:r>
          </a:p>
          <a:p>
            <a:pPr algn="l" rtl="0"/>
            <a:r>
              <a:rPr lang="en-US" dirty="0"/>
              <a:t>The sequence dataset was the </a:t>
            </a:r>
            <a:r>
              <a:rPr lang="en-US" dirty="0" smtClean="0"/>
              <a:t>upstream sequence </a:t>
            </a:r>
            <a:r>
              <a:rPr lang="en-US" dirty="0"/>
              <a:t>for all yeast ORFs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expression dataset </a:t>
            </a:r>
            <a:r>
              <a:rPr lang="en-US" dirty="0"/>
              <a:t>was a combination of three </a:t>
            </a:r>
            <a:r>
              <a:rPr lang="en-US" dirty="0" smtClean="0"/>
              <a:t>different original </a:t>
            </a:r>
            <a:r>
              <a:rPr lang="en-US" dirty="0"/>
              <a:t>datasets </a:t>
            </a:r>
            <a:r>
              <a:rPr lang="en-US" dirty="0" smtClean="0"/>
              <a:t>(Brauer08, </a:t>
            </a:r>
            <a:r>
              <a:rPr lang="en-US" dirty="0" smtClean="0"/>
              <a:t>Gasch00</a:t>
            </a:r>
            <a:r>
              <a:rPr lang="en-US" dirty="0" smtClean="0"/>
              <a:t>, </a:t>
            </a:r>
            <a:r>
              <a:rPr lang="en-US" dirty="0" smtClean="0"/>
              <a:t>Spellnab98</a:t>
            </a:r>
            <a:r>
              <a:rPr lang="en-US" dirty="0" smtClean="0"/>
              <a:t>) and </a:t>
            </a:r>
            <a:r>
              <a:rPr lang="en-US" dirty="0"/>
              <a:t>profiled </a:t>
            </a:r>
            <a:r>
              <a:rPr lang="en-US" dirty="0" smtClean="0"/>
              <a:t>all yeast </a:t>
            </a:r>
            <a:r>
              <a:rPr lang="en-US" dirty="0"/>
              <a:t>ORFs over 292 conditions.</a:t>
            </a:r>
          </a:p>
          <a:p>
            <a:pPr algn="l" rtl="0"/>
            <a:r>
              <a:rPr lang="en-US" b="1" i="1" u="sng" dirty="0" err="1"/>
              <a:t>Caenorhabditis</a:t>
            </a:r>
            <a:r>
              <a:rPr lang="en-US" b="1" i="1" u="sng" dirty="0"/>
              <a:t> </a:t>
            </a:r>
            <a:r>
              <a:rPr lang="en-US" b="1" i="1" u="sng" dirty="0" err="1"/>
              <a:t>elegans</a:t>
            </a:r>
            <a:r>
              <a:rPr lang="en-US" b="1" i="1" u="sng" dirty="0"/>
              <a:t> datasets</a:t>
            </a:r>
          </a:p>
          <a:p>
            <a:pPr algn="l" rtl="0"/>
            <a:r>
              <a:rPr lang="en-US" dirty="0"/>
              <a:t>The sequence dataset consisted of up to </a:t>
            </a:r>
            <a:r>
              <a:rPr lang="en-US" dirty="0" smtClean="0"/>
              <a:t>2kb of </a:t>
            </a:r>
            <a:r>
              <a:rPr lang="en-US" dirty="0"/>
              <a:t>upstream sequence for 5691 genes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expression </a:t>
            </a:r>
            <a:r>
              <a:rPr lang="en-US" dirty="0"/>
              <a:t>dataset was the same as that </a:t>
            </a:r>
            <a:r>
              <a:rPr lang="en-US" dirty="0" smtClean="0"/>
              <a:t>used by </a:t>
            </a:r>
            <a:r>
              <a:rPr lang="en-US" dirty="0"/>
              <a:t>Beer and </a:t>
            </a:r>
            <a:r>
              <a:rPr lang="en-US" dirty="0" err="1"/>
              <a:t>Tavazoie</a:t>
            </a:r>
            <a:r>
              <a:rPr lang="en-US" dirty="0"/>
              <a:t> </a:t>
            </a:r>
            <a:r>
              <a:rPr lang="en-US" dirty="0" smtClean="0"/>
              <a:t>(2004</a:t>
            </a:r>
            <a:r>
              <a:rPr lang="en-US" dirty="0" smtClean="0"/>
              <a:t>). It contains 255 conditions.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24744"/>
            <a:ext cx="4125813" cy="503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980728"/>
            <a:ext cx="3960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dirty="0"/>
              <a:t>Inspector detects more known </a:t>
            </a:r>
            <a:r>
              <a:rPr lang="en-US" sz="2400" dirty="0" smtClean="0"/>
              <a:t>motifs than </a:t>
            </a:r>
            <a:r>
              <a:rPr lang="en-US" sz="2400" dirty="0"/>
              <a:t>the combination of k-means clustering </a:t>
            </a:r>
            <a:r>
              <a:rPr lang="en-US" sz="2400" dirty="0" smtClean="0"/>
              <a:t>and </a:t>
            </a:r>
            <a:r>
              <a:rPr lang="en-US" sz="2400" dirty="0" err="1" smtClean="0"/>
              <a:t>AlignACE</a:t>
            </a:r>
            <a:r>
              <a:rPr lang="en-US" sz="2400" dirty="0" smtClean="0"/>
              <a:t>.</a:t>
            </a:r>
          </a:p>
          <a:p>
            <a:pPr algn="l" rtl="0"/>
            <a:endParaRPr lang="en-US" sz="24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There </a:t>
            </a:r>
            <a:r>
              <a:rPr lang="en-US" sz="2400" dirty="0"/>
              <a:t>were 97 known motifs in </a:t>
            </a:r>
            <a:r>
              <a:rPr lang="en-US" sz="2400" dirty="0" smtClean="0"/>
              <a:t>total (</a:t>
            </a:r>
            <a:r>
              <a:rPr lang="en-US" sz="2400" dirty="0" err="1" smtClean="0"/>
              <a:t>Harbison</a:t>
            </a:r>
            <a:r>
              <a:rPr lang="en-US" sz="2400" dirty="0" smtClean="0"/>
              <a:t> 2004). </a:t>
            </a:r>
            <a:r>
              <a:rPr lang="en-US" sz="2400" dirty="0"/>
              <a:t>A </a:t>
            </a:r>
            <a:r>
              <a:rPr lang="en-US" sz="2400" dirty="0" err="1"/>
              <a:t>CompareACE</a:t>
            </a:r>
            <a:r>
              <a:rPr lang="en-US" sz="2400" dirty="0"/>
              <a:t> score of 0.75 or greater </a:t>
            </a:r>
            <a:r>
              <a:rPr lang="en-US" sz="2400" dirty="0" smtClean="0"/>
              <a:t>was considered </a:t>
            </a:r>
            <a:r>
              <a:rPr lang="en-US" sz="2400" dirty="0"/>
              <a:t>a match. </a:t>
            </a:r>
            <a:r>
              <a:rPr lang="en-US" sz="2400" dirty="0" err="1"/>
              <a:t>ChIP</a:t>
            </a:r>
            <a:r>
              <a:rPr lang="en-US" sz="2400" dirty="0"/>
              <a:t> target sets </a:t>
            </a:r>
            <a:r>
              <a:rPr lang="en-US" sz="2400" dirty="0" smtClean="0"/>
              <a:t>(Harbison04) </a:t>
            </a:r>
            <a:r>
              <a:rPr lang="en-US" sz="2400" dirty="0" smtClean="0"/>
              <a:t>were considered </a:t>
            </a:r>
            <a:r>
              <a:rPr lang="en-US" sz="2400" dirty="0"/>
              <a:t>a match if the </a:t>
            </a:r>
            <a:r>
              <a:rPr lang="en-US" sz="2400" dirty="0" err="1"/>
              <a:t>hypergeometric</a:t>
            </a:r>
            <a:r>
              <a:rPr lang="en-US" sz="2400" dirty="0"/>
              <a:t> </a:t>
            </a:r>
            <a:r>
              <a:rPr lang="en-US" sz="2400" dirty="0" smtClean="0"/>
              <a:t>p-value for </a:t>
            </a:r>
            <a:r>
              <a:rPr lang="en-US" sz="2400" dirty="0"/>
              <a:t>overlap was less than 10-7.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3555082" cy="451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9552" y="404664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The first is a known motif.</a:t>
            </a:r>
          </a:p>
          <a:p>
            <a:pPr algn="l" rtl="0"/>
            <a:r>
              <a:rPr lang="en-US" sz="2800" dirty="0" smtClean="0"/>
              <a:t>The two others </a:t>
            </a:r>
            <a:r>
              <a:rPr lang="en-US" sz="2800" dirty="0" smtClean="0"/>
              <a:t>are </a:t>
            </a:r>
            <a:r>
              <a:rPr lang="en-US" sz="2800" dirty="0" smtClean="0"/>
              <a:t>new motifs </a:t>
            </a:r>
            <a:r>
              <a:rPr lang="en-US" sz="2800" dirty="0"/>
              <a:t>in C. </a:t>
            </a:r>
            <a:r>
              <a:rPr lang="en-US" sz="2800" dirty="0" err="1"/>
              <a:t>elegans</a:t>
            </a:r>
            <a:r>
              <a:rPr lang="en-US" sz="2800" dirty="0"/>
              <a:t>, which are</a:t>
            </a:r>
          </a:p>
          <a:p>
            <a:pPr algn="l" rtl="0"/>
            <a:r>
              <a:rPr lang="en-US" sz="2800" dirty="0"/>
              <a:t>candidates for experimental validation.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4896544"/>
          </a:xfrm>
        </p:spPr>
        <p:txBody>
          <a:bodyPr>
            <a:normAutofit fontScale="85000" lnSpcReduction="10000"/>
          </a:bodyPr>
          <a:lstStyle/>
          <a:p>
            <a:pPr algn="l" rtl="0">
              <a:spcAft>
                <a:spcPts val="600"/>
              </a:spcAft>
            </a:pPr>
            <a:r>
              <a:rPr lang="en-US" b="1" u="sng" dirty="0" smtClean="0"/>
              <a:t>Inference of binding specificity from protein binding domains</a:t>
            </a:r>
            <a:r>
              <a:rPr lang="en-US" dirty="0" smtClean="0"/>
              <a:t> (work from the group of Tim Hughes at University of Toronto, presented by Matt </a:t>
            </a:r>
            <a:r>
              <a:rPr lang="en-US" dirty="0" err="1" smtClean="0"/>
              <a:t>Weirauch</a:t>
            </a:r>
            <a:r>
              <a:rPr lang="en-US" dirty="0" smtClean="0"/>
              <a:t>)</a:t>
            </a:r>
          </a:p>
          <a:p>
            <a:pPr algn="l" rtl="0">
              <a:spcAft>
                <a:spcPts val="600"/>
              </a:spcAft>
            </a:pPr>
            <a:r>
              <a:rPr lang="en-US" dirty="0" smtClean="0"/>
              <a:t>This is an ambitious study to infer binding specificity of TFs in eukaryotes using protein domain similarity.</a:t>
            </a:r>
          </a:p>
          <a:p>
            <a:pPr algn="l" rtl="0">
              <a:spcAft>
                <a:spcPts val="600"/>
              </a:spcAft>
            </a:pPr>
            <a:r>
              <a:rPr lang="en-US" dirty="0" smtClean="0"/>
              <a:t>It is well known that similar TFs (i.e. from the same TF family) have similar binding sites and binding specificities.</a:t>
            </a:r>
          </a:p>
          <a:p>
            <a:pPr algn="l" rtl="0">
              <a:spcAft>
                <a:spcPts val="600"/>
              </a:spcAft>
            </a:pPr>
            <a:r>
              <a:rPr lang="en-US" dirty="0" smtClean="0"/>
              <a:t>The goal is to infer the binding specificity according to the binding domain of the TF and its similarity to other TFs whose binding motifs are known.</a:t>
            </a:r>
            <a:endParaRPr lang="he-IL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Studies in the field of motif finding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Their aims are three-fold: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Use PBM data to refine and test rules for inference of TF sequence specificity.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Generate the data needed to produce accurate “</a:t>
            </a:r>
            <a:r>
              <a:rPr lang="en-US" dirty="0" err="1" smtClean="0"/>
              <a:t>Pfam</a:t>
            </a:r>
            <a:r>
              <a:rPr lang="en-US" dirty="0" smtClean="0"/>
              <a:t>-wide” inferences of sequences specificity for as many eukaryotic DNA-binding domain classes as possible.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Construct a DB to house both known and inferred sequence preferences for eukaryotes with available genomic sequences.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u="sng" dirty="0" smtClean="0"/>
              <a:t>Discriminative motif finding </a:t>
            </a:r>
            <a:r>
              <a:rPr lang="en-US" dirty="0" smtClean="0"/>
              <a:t>(work from the group of </a:t>
            </a:r>
            <a:r>
              <a:rPr lang="en-US" dirty="0" err="1" smtClean="0"/>
              <a:t>Ziv</a:t>
            </a:r>
            <a:r>
              <a:rPr lang="en-US" dirty="0" smtClean="0"/>
              <a:t> Bar Joseph at CMU, presented by Shan </a:t>
            </a:r>
            <a:r>
              <a:rPr lang="en-US" dirty="0" err="1" smtClean="0"/>
              <a:t>Zhong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The algorithm looks for a motif that best discriminates between a positive set of sequences and a negative set (in which sequences are supposed not to contain the motif).</a:t>
            </a:r>
          </a:p>
          <a:p>
            <a:pPr algn="l" rtl="0"/>
            <a:r>
              <a:rPr lang="en-US" dirty="0" smtClean="0"/>
              <a:t>They use a generative </a:t>
            </a:r>
            <a:r>
              <a:rPr lang="en-US" dirty="0" smtClean="0"/>
              <a:t>mixture </a:t>
            </a:r>
            <a:r>
              <a:rPr lang="en-US" dirty="0" smtClean="0"/>
              <a:t>model for k-</a:t>
            </a:r>
            <a:r>
              <a:rPr lang="en-US" dirty="0" err="1" smtClean="0"/>
              <a:t>mer</a:t>
            </a:r>
            <a:r>
              <a:rPr lang="en-US" dirty="0" smtClean="0"/>
              <a:t> distributions that can be viewed as 0</a:t>
            </a:r>
            <a:r>
              <a:rPr lang="en-US" baseline="30000" dirty="0" smtClean="0"/>
              <a:t>th</a:t>
            </a:r>
            <a:r>
              <a:rPr lang="en-US" dirty="0" smtClean="0"/>
              <a:t>-order HMM.</a:t>
            </a:r>
          </a:p>
          <a:p>
            <a:pPr algn="l" rtl="0"/>
            <a:r>
              <a:rPr lang="en-US" dirty="0" smtClean="0"/>
              <a:t>The user specifies a motif length 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of the challenge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514977" cy="507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The method extracts all k-</a:t>
            </a:r>
            <a:r>
              <a:rPr lang="en-US" dirty="0" err="1" smtClean="0"/>
              <a:t>mers</a:t>
            </a:r>
            <a:r>
              <a:rPr lang="en-US" dirty="0" smtClean="0"/>
              <a:t> from the positive and negative sequences, and then searches for a position weight matrix that maximizes a discriminative target function.</a:t>
            </a:r>
          </a:p>
          <a:p>
            <a:pPr algn="l" rtl="0"/>
            <a:r>
              <a:rPr lang="en-US" dirty="0" smtClean="0"/>
              <a:t>This function represents the difference in the expected number of times that the mixture component was used in the HMM to generate the positive and negative sequences.</a:t>
            </a:r>
          </a:p>
          <a:p>
            <a:pPr algn="l" rtl="0"/>
            <a:r>
              <a:rPr lang="en-US" dirty="0" smtClean="0"/>
              <a:t>The running time is independent of the input sequence size (depends only on k).</a:t>
            </a:r>
            <a:endParaRPr lang="he-IL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 </a:t>
            </a:r>
            <a:r>
              <a:rPr lang="en-US" b="1" u="sng" dirty="0" smtClean="0"/>
              <a:t>Motif finding in mRNA's UTR region</a:t>
            </a:r>
            <a:r>
              <a:rPr lang="en-US" dirty="0" smtClean="0"/>
              <a:t> (work from the group of Tim Hughes at University of Toronto, presented by </a:t>
            </a:r>
            <a:r>
              <a:rPr lang="en-US" dirty="0" err="1" smtClean="0"/>
              <a:t>Quaid</a:t>
            </a:r>
            <a:r>
              <a:rPr lang="en-US" dirty="0" smtClean="0"/>
              <a:t> Morris)</a:t>
            </a:r>
          </a:p>
          <a:p>
            <a:pPr algn="l" rtl="0"/>
            <a:r>
              <a:rPr lang="en-US" dirty="0" smtClean="0"/>
              <a:t>The main contribution here is that a motif is not only represented by its sequence, but by its structural parameters as well.</a:t>
            </a:r>
          </a:p>
          <a:p>
            <a:pPr algn="l" rtl="0"/>
            <a:r>
              <a:rPr lang="en-US" dirty="0" smtClean="0"/>
              <a:t>RNA has specific structure, which affects the protein's binding to it. The novelty here is that those structural features are incorporated in the model that represents the motif.</a:t>
            </a:r>
          </a:p>
          <a:p>
            <a:pPr algn="l" rtl="0"/>
            <a:r>
              <a:rPr lang="en-US" dirty="0" err="1" smtClean="0"/>
              <a:t>MalaRKey</a:t>
            </a:r>
            <a:r>
              <a:rPr lang="en-US" dirty="0" smtClean="0"/>
              <a:t> is a new motif finding method that uses a feature-based product model to represent RBP binding affinity for a given site.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The structural features are: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The site is in a hairpin loop.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base in site paired and the rest in hairpin loop.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Tendency of particular subsequences to share the same secondary structure context.</a:t>
            </a:r>
          </a:p>
          <a:p>
            <a:pPr algn="l" rtl="0"/>
            <a:r>
              <a:rPr lang="en-US" dirty="0" smtClean="0"/>
              <a:t>A nice result they showed is that when the motif sequence is of length 4 there is preference to binding to specific RNA structures, and as the motif length increases, the preference decreases and by length 7 there's almost no structural preference. This means that some of the information is encoded in the structure together with the sequence.</a:t>
            </a:r>
            <a:endParaRPr lang="he-IL" dirty="0" smtClean="0"/>
          </a:p>
          <a:p>
            <a:pPr algn="l" rtl="0"/>
            <a:endParaRPr lang="he-I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332656"/>
            <a:ext cx="3034680" cy="5314602"/>
          </a:xfrm>
        </p:spPr>
        <p:txBody>
          <a:bodyPr>
            <a:normAutofit/>
          </a:bodyPr>
          <a:lstStyle/>
          <a:p>
            <a:r>
              <a:rPr lang="en-US" dirty="0" smtClean="0"/>
              <a:t>Our predictions against </a:t>
            </a:r>
            <a:r>
              <a:rPr lang="en-US" dirty="0" smtClean="0"/>
              <a:t>the gold </a:t>
            </a:r>
            <a:r>
              <a:rPr lang="en-US" dirty="0" smtClean="0"/>
              <a:t>standard</a:t>
            </a:r>
            <a:endParaRPr lang="he-IL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11560" y="476672"/>
          <a:ext cx="5688632" cy="5983684"/>
        </p:xfrm>
        <a:graphic>
          <a:graphicData uri="http://schemas.openxmlformats.org/drawingml/2006/table">
            <a:tbl>
              <a:tblPr rtl="1"/>
              <a:tblGrid>
                <a:gridCol w="1862607"/>
                <a:gridCol w="1713790"/>
                <a:gridCol w="2112235"/>
              </a:tblGrid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TF number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Gold Standard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ACGT team answer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TF_1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TF_2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Dbp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Ces2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TF_3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Foxo6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Foxf2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TF_4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Klf12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Klf16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TF_5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Klf8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Klf7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TF_6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Klf9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Mybl2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TF_7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Mlx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Myc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TF_8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Mzf1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Nfkb1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TF_9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Mzf1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Nfkb2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TF_10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Nfil3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Nfil3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TF_11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Nr2f6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Nr2f1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TF_12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Nr4a2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Pparg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TF_13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Pou2f1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Pou2f1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TF_14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Mypop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Pou3f2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TF_15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Pou1f1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Pou3f4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TF_16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Prdm11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Pou5f1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TF_17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Rorb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TF_18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Sox10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Sox2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TF_19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Sox3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Sox5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TF_20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Sox6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Sox9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TF_21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Srebf1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Srebf1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TF_22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Tbx2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Tbx1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TF_23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Tbx20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Tbx21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TF_24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Tbx4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Tbx5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TF_25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Tbx5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Tbx6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TF_26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Tcfec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Usf26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TF_27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Xbp1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Xbp1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TF_28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Zfp202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Zfp281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TF_29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Zfp263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Zfp691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TF_30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Zfp3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Zfpm1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TF_31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Zfx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Zfx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TF_32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Zkscan1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Zscan4e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TF_33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Zscan10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Zscan4f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/>
          </p:cNvGraphicFramePr>
          <p:nvPr/>
        </p:nvGraphicFramePr>
        <p:xfrm>
          <a:off x="611560" y="476672"/>
          <a:ext cx="5688632" cy="6066811"/>
        </p:xfrm>
        <a:graphic>
          <a:graphicData uri="http://schemas.openxmlformats.org/drawingml/2006/table">
            <a:tbl>
              <a:tblPr rtl="1"/>
              <a:tblGrid>
                <a:gridCol w="1862607"/>
                <a:gridCol w="1713790"/>
                <a:gridCol w="2112235"/>
              </a:tblGrid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TF number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Gold Standard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ACGT team answer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Ahctf1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Arid3a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Atf3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Atf1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Atf4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Atf2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Dnajc21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Cfl2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Dmrtc2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Dmrt2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Egr3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Egr1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Esrrb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Esr2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Esrrg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Esrra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Foxc2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Foxj1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Foxg1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Foxl1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TF_44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Gata4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Gata5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Mybl2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Mybl1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Nhlh2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Nhlh1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Nkx2-9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Nkx3-2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Nr2e1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Nr1h2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Nr2f1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Nr5a2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Pparg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Pou1f1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Prrx2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Rfx7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Rfx4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Rxra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Sdccag8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Tbp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Snai1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Tgif1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Tgif2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Tbx1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Tgif2lx1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Zbtb1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Tgif2lx2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Zfp300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Xbp1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Zfp637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Zfp128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Zic5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Zic1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Zkscan5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Zic2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Zfp740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Zic3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Zscan10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Zic4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TF_66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Zscan10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Mzf1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90963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-252413" y="4797425"/>
            <a:ext cx="9540876" cy="792163"/>
          </a:xfrm>
          <a:prstGeom prst="ellipse">
            <a:avLst/>
          </a:pr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 descr="74116_471003383895_688538895_5639217_615347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7776864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 descr="800px-DREAM5_Conference_Pictur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064896" cy="6048672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Oval 4"/>
          <p:cNvSpPr/>
          <p:nvPr/>
        </p:nvSpPr>
        <p:spPr>
          <a:xfrm>
            <a:off x="4211960" y="2204864"/>
            <a:ext cx="115212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Systems Biology and Regulatory Genomics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DREAM was followed by: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Systems Biology </a:t>
            </a:r>
          </a:p>
          <a:p>
            <a:pPr algn="l" rtl="0"/>
            <a:r>
              <a:rPr lang="en-US" sz="2600" dirty="0" smtClean="0"/>
              <a:t>Pathway inference and reverse engineering of cellular networks. </a:t>
            </a:r>
          </a:p>
          <a:p>
            <a:pPr algn="l" rtl="0"/>
            <a:r>
              <a:rPr lang="en-US" sz="2600" dirty="0" smtClean="0"/>
              <a:t>Cellular signatures of biological responses and disease states. </a:t>
            </a:r>
          </a:p>
          <a:p>
            <a:pPr algn="l" rtl="0"/>
            <a:r>
              <a:rPr lang="en-US" sz="2600" dirty="0" err="1" smtClean="0"/>
              <a:t>Phosphorylation</a:t>
            </a:r>
            <a:r>
              <a:rPr lang="en-US" sz="2600" dirty="0" smtClean="0"/>
              <a:t>, metabolic fluxes, systematic </a:t>
            </a:r>
            <a:r>
              <a:rPr lang="en-US" sz="2600" dirty="0" err="1" smtClean="0"/>
              <a:t>phenotyping</a:t>
            </a:r>
            <a:r>
              <a:rPr lang="en-US" sz="2600" dirty="0" smtClean="0"/>
              <a:t>. </a:t>
            </a:r>
          </a:p>
          <a:p>
            <a:pPr algn="l" rtl="0"/>
            <a:r>
              <a:rPr lang="en-US" sz="2600" dirty="0" smtClean="0"/>
              <a:t>Mathematical modeling and simulation of biological systems. </a:t>
            </a:r>
          </a:p>
          <a:p>
            <a:pPr marL="514350" indent="-514350" algn="l" rtl="0">
              <a:buNone/>
            </a:pPr>
            <a:r>
              <a:rPr lang="en-US" dirty="0" smtClean="0"/>
              <a:t>2. Regulatory Genomics</a:t>
            </a:r>
          </a:p>
          <a:p>
            <a:pPr algn="l" rtl="0"/>
            <a:r>
              <a:rPr lang="en-US" sz="2600" dirty="0" smtClean="0"/>
              <a:t>Modeling and recognition of regulatory motifs and modules. </a:t>
            </a:r>
          </a:p>
          <a:p>
            <a:pPr algn="l" rtl="0"/>
            <a:r>
              <a:rPr lang="en-US" sz="2600" dirty="0" smtClean="0"/>
              <a:t>Chromatin state establishment, maintenance, and role in development. </a:t>
            </a:r>
          </a:p>
          <a:p>
            <a:pPr algn="l" rtl="0"/>
            <a:r>
              <a:rPr lang="en-US" sz="2600" dirty="0" smtClean="0"/>
              <a:t>Post-transcriptional regulation and small regulatory RNAs. </a:t>
            </a:r>
          </a:p>
          <a:p>
            <a:pPr algn="l" rtl="0"/>
            <a:r>
              <a:rPr lang="en-US" sz="2600" dirty="0" smtClean="0"/>
              <a:t>Regulatory networks, metabolic networks, proteomic networks. </a:t>
            </a:r>
          </a:p>
          <a:p>
            <a:pPr marL="514350" indent="-514350" algn="l" rtl="0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1909</Words>
  <Application>Microsoft Office PowerPoint</Application>
  <PresentationFormat>On-screen Show (4:3)</PresentationFormat>
  <Paragraphs>452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Conference Report: Recomb Satellite NYC, Nov 2010</vt:lpstr>
      <vt:lpstr>DREAM reverse engineering challenges</vt:lpstr>
      <vt:lpstr>Reminder of the challenge</vt:lpstr>
      <vt:lpstr>Our predictions against the gold standard</vt:lpstr>
      <vt:lpstr>Slide 5</vt:lpstr>
      <vt:lpstr>Slide 6</vt:lpstr>
      <vt:lpstr>Slide 7</vt:lpstr>
      <vt:lpstr>Slide 8</vt:lpstr>
      <vt:lpstr>Systems Biology and Regulatory Genomics</vt:lpstr>
      <vt:lpstr>Computational Identification of specific cis-regulatory elements using sequence and expression data</vt:lpstr>
      <vt:lpstr>Introduction</vt:lpstr>
      <vt:lpstr>Motif discovery:  The two-step pipeline</vt:lpstr>
      <vt:lpstr>Slide 13</vt:lpstr>
      <vt:lpstr>Algorithm</vt:lpstr>
      <vt:lpstr>Slide 15</vt:lpstr>
      <vt:lpstr>Slide 16</vt:lpstr>
      <vt:lpstr>Slide 17</vt:lpstr>
      <vt:lpstr>Slide 18</vt:lpstr>
      <vt:lpstr>The PWM match scores</vt:lpstr>
      <vt:lpstr>Slide 20</vt:lpstr>
      <vt:lpstr>Synthetic Datasets used</vt:lpstr>
      <vt:lpstr>Slide 22</vt:lpstr>
      <vt:lpstr>Results</vt:lpstr>
      <vt:lpstr>Real Datasets Used</vt:lpstr>
      <vt:lpstr>Slide 25</vt:lpstr>
      <vt:lpstr>Slide 26</vt:lpstr>
      <vt:lpstr>Studies in the field of motif finding</vt:lpstr>
      <vt:lpstr>Slide 28</vt:lpstr>
      <vt:lpstr>Slide 29</vt:lpstr>
      <vt:lpstr>Slide 30</vt:lpstr>
      <vt:lpstr>Slide 31</vt:lpstr>
      <vt:lpstr>Slide 32</vt:lpstr>
    </vt:vector>
  </TitlesOfParts>
  <Company>Tel-Aviv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Report: Recomb Satellite NYC, Nov 2010</dc:title>
  <dc:creator>yaronore</dc:creator>
  <cp:lastModifiedBy>yaronore</cp:lastModifiedBy>
  <cp:revision>110</cp:revision>
  <dcterms:created xsi:type="dcterms:W3CDTF">2010-11-28T12:30:29Z</dcterms:created>
  <dcterms:modified xsi:type="dcterms:W3CDTF">2010-11-30T16:18:05Z</dcterms:modified>
</cp:coreProperties>
</file>